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2"/>
  </p:notesMasterIdLst>
  <p:sldIdLst>
    <p:sldId id="276" r:id="rId5"/>
    <p:sldId id="285" r:id="rId6"/>
    <p:sldId id="293" r:id="rId7"/>
    <p:sldId id="290" r:id="rId8"/>
    <p:sldId id="287" r:id="rId9"/>
    <p:sldId id="291" r:id="rId10"/>
    <p:sldId id="292" r:id="rId11"/>
  </p:sldIdLst>
  <p:sldSz cx="6858000" cy="51435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Osaka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57" userDrawn="1">
          <p15:clr>
            <a:srgbClr val="A4A3A4"/>
          </p15:clr>
        </p15:guide>
        <p15:guide id="2" pos="1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C283"/>
    <a:srgbClr val="FF0000"/>
    <a:srgbClr val="C22DB9"/>
    <a:srgbClr val="E4FFFF"/>
    <a:srgbClr val="9796D2"/>
    <a:srgbClr val="215549"/>
    <a:srgbClr val="4EC1EA"/>
    <a:srgbClr val="94A8CD"/>
    <a:srgbClr val="326EC0"/>
    <a:srgbClr val="DB4C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8" autoAdjust="0"/>
  </p:normalViewPr>
  <p:slideViewPr>
    <p:cSldViewPr>
      <p:cViewPr varScale="1">
        <p:scale>
          <a:sx n="98" d="100"/>
          <a:sy n="98" d="100"/>
        </p:scale>
        <p:origin x="1302" y="84"/>
      </p:cViewPr>
      <p:guideLst>
        <p:guide orient="horz" pos="657"/>
        <p:guide pos="1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wlinson James; Director of Health Informatics" userId="S::rawlinsonj@rothgennhsuk.onmicrosoft.com::84e3029a-5c29-4644-8b98-1be3b2df4b81" providerId="AD" clId="Web-{1B8D345F-624E-D524-4B1D-1F21C5896C50}"/>
    <pc:docChg chg="delSld modSld">
      <pc:chgData name="Rawlinson James; Director of Health Informatics" userId="S::rawlinsonj@rothgennhsuk.onmicrosoft.com::84e3029a-5c29-4644-8b98-1be3b2df4b81" providerId="AD" clId="Web-{1B8D345F-624E-D524-4B1D-1F21C5896C50}" dt="2019-07-12T07:07:45.277" v="90" actId="20577"/>
      <pc:docMkLst>
        <pc:docMk/>
      </pc:docMkLst>
      <pc:sldChg chg="modSp">
        <pc:chgData name="Rawlinson James; Director of Health Informatics" userId="S::rawlinsonj@rothgennhsuk.onmicrosoft.com::84e3029a-5c29-4644-8b98-1be3b2df4b81" providerId="AD" clId="Web-{1B8D345F-624E-D524-4B1D-1F21C5896C50}" dt="2019-07-12T07:04:44.528" v="79" actId="20577"/>
        <pc:sldMkLst>
          <pc:docMk/>
          <pc:sldMk cId="2276972309" sldId="287"/>
        </pc:sldMkLst>
        <pc:spChg chg="mod">
          <ac:chgData name="Rawlinson James; Director of Health Informatics" userId="S::rawlinsonj@rothgennhsuk.onmicrosoft.com::84e3029a-5c29-4644-8b98-1be3b2df4b81" providerId="AD" clId="Web-{1B8D345F-624E-D524-4B1D-1F21C5896C50}" dt="2019-07-12T07:04:44.528" v="79" actId="20577"/>
          <ac:spMkLst>
            <pc:docMk/>
            <pc:sldMk cId="2276972309" sldId="287"/>
            <ac:spMk id="8" creationId="{00000000-0000-0000-0000-000000000000}"/>
          </ac:spMkLst>
        </pc:spChg>
      </pc:sldChg>
      <pc:sldChg chg="del">
        <pc:chgData name="Rawlinson James; Director of Health Informatics" userId="S::rawlinsonj@rothgennhsuk.onmicrosoft.com::84e3029a-5c29-4644-8b98-1be3b2df4b81" providerId="AD" clId="Web-{1B8D345F-624E-D524-4B1D-1F21C5896C50}" dt="2019-07-12T07:05:24.215" v="82"/>
        <pc:sldMkLst>
          <pc:docMk/>
          <pc:sldMk cId="2984599499" sldId="289"/>
        </pc:sldMkLst>
      </pc:sldChg>
      <pc:sldChg chg="modSp">
        <pc:chgData name="Rawlinson James; Director of Health Informatics" userId="S::rawlinsonj@rothgennhsuk.onmicrosoft.com::84e3029a-5c29-4644-8b98-1be3b2df4b81" providerId="AD" clId="Web-{1B8D345F-624E-D524-4B1D-1F21C5896C50}" dt="2019-07-12T07:07:43.871" v="88" actId="20577"/>
        <pc:sldMkLst>
          <pc:docMk/>
          <pc:sldMk cId="930459761" sldId="291"/>
        </pc:sldMkLst>
        <pc:spChg chg="mod">
          <ac:chgData name="Rawlinson James; Director of Health Informatics" userId="S::rawlinsonj@rothgennhsuk.onmicrosoft.com::84e3029a-5c29-4644-8b98-1be3b2df4b81" providerId="AD" clId="Web-{1B8D345F-624E-D524-4B1D-1F21C5896C50}" dt="2019-07-12T07:07:43.871" v="88" actId="20577"/>
          <ac:spMkLst>
            <pc:docMk/>
            <pc:sldMk cId="930459761" sldId="291"/>
            <ac:spMk id="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Frutiger 55 Roman" charset="0"/>
                <a:ea typeface="Osaka" pitchFamily="-54" charset="-128"/>
                <a:cs typeface="Osaka" pitchFamily="-5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Frutiger 55 Roman" charset="0"/>
                <a:ea typeface="Osaka" pitchFamily="-54" charset="-128"/>
                <a:cs typeface="Osaka" pitchFamily="-5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Frutiger 55 Roman" charset="0"/>
                <a:ea typeface="Osaka" pitchFamily="-54" charset="-128"/>
                <a:cs typeface="Osaka" pitchFamily="-5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Frutiger 55 Roman" charset="0"/>
              </a:defRPr>
            </a:lvl1pPr>
          </a:lstStyle>
          <a:p>
            <a:fld id="{53896F53-908C-451D-88E8-898B2466A53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15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Osaka" pitchFamily="-54" charset="-128"/>
        <a:cs typeface="Osaka" pitchFamily="-5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Osaka" pitchFamily="-54" charset="-128"/>
        <a:cs typeface="Osaka" pitchFamily="-5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Osaka" pitchFamily="-54" charset="-128"/>
        <a:cs typeface="Osaka" pitchFamily="-5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Osaka" pitchFamily="-54" charset="-128"/>
        <a:cs typeface="Osaka" pitchFamily="-5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Osaka" pitchFamily="-54" charset="-128"/>
        <a:cs typeface="Osaka" pitchFamily="-54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 userDrawn="1"/>
        </p:nvSpPr>
        <p:spPr>
          <a:xfrm>
            <a:off x="10565" y="699542"/>
            <a:ext cx="5829300" cy="36004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>
                <a:solidFill>
                  <a:srgbClr val="C22DB9"/>
                </a:solidFill>
                <a:latin typeface="+mn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Osaka" pitchFamily="-54" charset="-128"/>
                <a:cs typeface="Osaka" pitchFamily="-54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Osaka" pitchFamily="-54" charset="-128"/>
                <a:cs typeface="Osaka" pitchFamily="-54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Osaka" pitchFamily="-54" charset="-128"/>
                <a:cs typeface="Osaka" pitchFamily="-54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Osaka" pitchFamily="-54" charset="-128"/>
                <a:cs typeface="Osaka" pitchFamily="-54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Osaka" pitchFamily="-54" charset="-128"/>
                <a:cs typeface="Osaka" pitchFamily="-54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Osaka" pitchFamily="-54" charset="-128"/>
                <a:cs typeface="Osaka" pitchFamily="-54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Osaka" pitchFamily="-54" charset="-128"/>
                <a:cs typeface="Osaka" pitchFamily="-54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Osaka" pitchFamily="-54" charset="-128"/>
                <a:cs typeface="Osaka" pitchFamily="-54" charset="-128"/>
              </a:defRPr>
            </a:lvl9pPr>
          </a:lstStyle>
          <a:p>
            <a:r>
              <a:rPr lang="en-US" sz="1500" kern="0" dirty="0"/>
              <a:t>Click to edit Master title style</a:t>
            </a:r>
          </a:p>
        </p:txBody>
      </p:sp>
      <p:sp>
        <p:nvSpPr>
          <p:cNvPr id="8" name="Content Placeholder 2"/>
          <p:cNvSpPr txBox="1">
            <a:spLocks/>
          </p:cNvSpPr>
          <p:nvPr userDrawn="1"/>
        </p:nvSpPr>
        <p:spPr>
          <a:xfrm>
            <a:off x="10564" y="1131590"/>
            <a:ext cx="6333086" cy="344041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kern="0" dirty="0"/>
              <a:t>Edit Master text styles</a:t>
            </a:r>
          </a:p>
          <a:p>
            <a:pPr lvl="1"/>
            <a:r>
              <a:rPr lang="en-US" sz="2100" kern="0" dirty="0"/>
              <a:t>Second level</a:t>
            </a:r>
          </a:p>
          <a:p>
            <a:pPr lvl="2"/>
            <a:r>
              <a:rPr lang="en-US" sz="1800" kern="0" dirty="0"/>
              <a:t>Third level</a:t>
            </a:r>
          </a:p>
          <a:p>
            <a:pPr lvl="3"/>
            <a:r>
              <a:rPr lang="en-US" sz="1500" kern="0" dirty="0"/>
              <a:t>Fourth level</a:t>
            </a:r>
          </a:p>
          <a:p>
            <a:pPr lvl="4"/>
            <a:r>
              <a:rPr lang="en-US" sz="1500" kern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23898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58293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1485900"/>
            <a:ext cx="5829300" cy="3086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343150" y="4686300"/>
            <a:ext cx="21717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91490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706D9E7-1346-4388-A636-9A22AFE0B0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47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86325" y="457200"/>
            <a:ext cx="1457325" cy="41148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457200"/>
            <a:ext cx="4257675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343150" y="4686300"/>
            <a:ext cx="21717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91490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163523D-D1D1-4BCF-B450-3992D19E13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52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771550"/>
            <a:ext cx="5829300" cy="8572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2139702"/>
            <a:ext cx="5829300" cy="243229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343150" y="4686300"/>
            <a:ext cx="21717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91490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FFFAF56-5400-4661-BE2B-FA4983E0CB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332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343150" y="4686300"/>
            <a:ext cx="21717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91490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8FD03849-5E61-4C16-A34C-017098F8B87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158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58293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485900"/>
            <a:ext cx="2857500" cy="3086100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485900"/>
            <a:ext cx="2857500" cy="3086100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343150" y="4686300"/>
            <a:ext cx="21717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91490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4EF08E2-F02D-424C-BDCE-C0BBE724D5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906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151335"/>
            <a:ext cx="3030141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1631156"/>
            <a:ext cx="3030141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1151335"/>
            <a:ext cx="3031331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1631156"/>
            <a:ext cx="3031331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343150" y="4686300"/>
            <a:ext cx="21717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91490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5AA9A1B-146D-4CD3-99AD-17DF3A9633C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850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58293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343150" y="4686300"/>
            <a:ext cx="21717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91490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456B94A-4FC6-4D61-9312-1A365DA305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73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343150" y="4686300"/>
            <a:ext cx="21717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91490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5BBF35A-058A-45BA-B74F-B4DCBFEF0D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75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204787"/>
            <a:ext cx="2256235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04789"/>
            <a:ext cx="3833813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076327"/>
            <a:ext cx="2256235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343150" y="4686300"/>
            <a:ext cx="21717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91490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A24B1D1C-5650-47FA-A576-237261608A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3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25504"/>
            <a:ext cx="41148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343150" y="4686300"/>
            <a:ext cx="217170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914900" y="4686300"/>
            <a:ext cx="1428750" cy="3429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6CF5A38C-238D-4B2B-8616-9B55A87AD47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751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3" y="123478"/>
            <a:ext cx="1964531" cy="6477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Osaka" pitchFamily="-54" charset="-128"/>
          <a:cs typeface="Osaka" pitchFamily="-54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Osaka" pitchFamily="-54" charset="-128"/>
          <a:cs typeface="Osaka" pitchFamily="-54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Osaka" pitchFamily="-54" charset="-128"/>
          <a:cs typeface="Osaka" pitchFamily="-54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Osaka" pitchFamily="-54" charset="-128"/>
          <a:cs typeface="Osaka" pitchFamily="-54" charset="-128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Osaka" pitchFamily="-54" charset="-128"/>
          <a:cs typeface="Osaka" pitchFamily="-54" charset="-128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Osaka" pitchFamily="-54" charset="-128"/>
          <a:cs typeface="Osaka" pitchFamily="-54" charset="-128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Osaka" pitchFamily="-54" charset="-128"/>
          <a:cs typeface="Osaka" pitchFamily="-54" charset="-128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Osaka" pitchFamily="-54" charset="-128"/>
          <a:cs typeface="Osaka" pitchFamily="-54" charset="-128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7150" y="2571750"/>
            <a:ext cx="34861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eaLnBrk="1" hangingPunct="1">
              <a:spcBef>
                <a:spcPct val="20000"/>
              </a:spcBef>
              <a:defRPr/>
            </a:pPr>
            <a:r>
              <a:rPr lang="en-US" sz="1050" kern="0" dirty="0">
                <a:solidFill>
                  <a:srgbClr val="800000"/>
                </a:solidFill>
                <a:latin typeface="+mn-lt"/>
                <a:ea typeface="+mn-ea"/>
              </a:rPr>
              <a:t>James Rawlinson</a:t>
            </a:r>
          </a:p>
          <a:p>
            <a:pPr defTabSz="685800" eaLnBrk="1" hangingPunct="1">
              <a:spcBef>
                <a:spcPct val="20000"/>
              </a:spcBef>
              <a:defRPr/>
            </a:pPr>
            <a:r>
              <a:rPr lang="en-GB" sz="1050" kern="0" dirty="0">
                <a:solidFill>
                  <a:srgbClr val="800000"/>
                </a:solidFill>
                <a:latin typeface="+mn-lt"/>
                <a:ea typeface="+mn-ea"/>
              </a:rPr>
              <a:t>Director of Health Informatics</a:t>
            </a:r>
            <a:endParaRPr lang="en-US" sz="1050" kern="0" dirty="0">
              <a:solidFill>
                <a:srgbClr val="800000"/>
              </a:solidFill>
              <a:latin typeface="+mn-lt"/>
              <a:ea typeface="+mn-ea"/>
            </a:endParaRPr>
          </a:p>
          <a:p>
            <a:pPr defTabSz="685800" eaLnBrk="1" hangingPunct="1">
              <a:spcBef>
                <a:spcPct val="20000"/>
              </a:spcBef>
              <a:defRPr/>
            </a:pPr>
            <a:endParaRPr lang="en-US" sz="1050" kern="0" dirty="0">
              <a:solidFill>
                <a:srgbClr val="800000"/>
              </a:solidFill>
              <a:latin typeface="+mn-lt"/>
              <a:ea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3" y="735546"/>
            <a:ext cx="1964531" cy="4857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0" y="1383618"/>
            <a:ext cx="284244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50" i="1" dirty="0">
                <a:solidFill>
                  <a:srgbClr val="C22DB9"/>
                </a:solidFill>
                <a:latin typeface="Gabriola" panose="04040605051002020D02" pitchFamily="82" charset="0"/>
              </a:rPr>
              <a:t>What’s the point</a:t>
            </a:r>
            <a:endParaRPr lang="en-US" sz="4050" i="1" dirty="0">
              <a:solidFill>
                <a:srgbClr val="C22DB9"/>
              </a:solidFill>
              <a:latin typeface="Gabriola" panose="04040605051002020D02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134635" y="1167595"/>
            <a:ext cx="3783806" cy="42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pPr defTabSz="685800" ea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500" b="1" kern="0" dirty="0">
                <a:solidFill>
                  <a:srgbClr val="C22DB9"/>
                </a:solidFill>
                <a:latin typeface="+mn-lt"/>
                <a:ea typeface="+mn-ea"/>
              </a:rPr>
              <a:t>Constitution</a:t>
            </a:r>
          </a:p>
          <a:p>
            <a:pPr defTabSz="685800" eaLnBrk="1" hangingPunct="1">
              <a:lnSpc>
                <a:spcPts val="417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en-US" sz="1050" kern="0" dirty="0">
              <a:solidFill>
                <a:srgbClr val="C22DB9"/>
              </a:solidFill>
              <a:latin typeface="+mn-lt"/>
              <a:ea typeface="+mn-e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836" y="1491631"/>
            <a:ext cx="6331488" cy="2646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objectives of the Group are to support the work of its members, NHS and DH based organisations in the North-East, Yorkshire and Humber by: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Coordinating the views of members with the intention of providing more substantive input formally into the national programme and of taking action to influence the National IM&amp;T agenda.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Working closely with the </a:t>
            </a:r>
            <a:r>
              <a:rPr lang="en-GB" sz="825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YatH</a:t>
            </a: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Group to consider specific matters and make recommendations regarding implications and expectations of the service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Providing networking opportunities for members to support the sharing of good practice and expert knowledge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Providing a professional channel for communicating information and advising on National and Regional initiatives to those charged with implementing them.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Supporting the implementation of the national IM&amp;T strategy and other National and Regional initiatives by: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providing a forum for consultation and discussion which can be used to influence,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nominating and supporting members to serve on Regional and National working groups,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undertaking or commissioning work which is of common benefit.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Promoting good practice and value for money by: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developing standards,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sharing experience and lessons learned,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developing the competence of IM&amp;T staff,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addressing issues of common concern,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developing, planning and coordinating the implementation of initiatives,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acting as an IM&amp;T reference point for other groups,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establishing useful links with other similar groups.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25"/>
          <a:stretch>
            <a:fillRect/>
          </a:stretch>
        </p:blipFill>
        <p:spPr>
          <a:xfrm>
            <a:off x="4185084" y="3079101"/>
            <a:ext cx="2672916" cy="1421461"/>
          </a:xfrm>
          <a:custGeom>
            <a:avLst/>
            <a:gdLst>
              <a:gd name="connsiteX0" fmla="*/ 0 w 3346478"/>
              <a:gd name="connsiteY0" fmla="*/ 0 h 1779662"/>
              <a:gd name="connsiteX1" fmla="*/ 3346478 w 3346478"/>
              <a:gd name="connsiteY1" fmla="*/ 0 h 1779662"/>
              <a:gd name="connsiteX2" fmla="*/ 3346478 w 3346478"/>
              <a:gd name="connsiteY2" fmla="*/ 1779662 h 1779662"/>
              <a:gd name="connsiteX3" fmla="*/ 0 w 3346478"/>
              <a:gd name="connsiteY3" fmla="*/ 1779662 h 177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6478" h="1779662">
                <a:moveTo>
                  <a:pt x="0" y="0"/>
                </a:moveTo>
                <a:lnTo>
                  <a:pt x="3346478" y="0"/>
                </a:lnTo>
                <a:lnTo>
                  <a:pt x="3346478" y="1779662"/>
                </a:lnTo>
                <a:lnTo>
                  <a:pt x="0" y="177966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7736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134635" y="1167595"/>
            <a:ext cx="3783806" cy="42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/>
          <a:p>
            <a:pPr defTabSz="685800" eaLnBrk="1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500" b="1" kern="0" dirty="0">
                <a:solidFill>
                  <a:srgbClr val="C22DB9"/>
                </a:solidFill>
                <a:latin typeface="+mn-lt"/>
                <a:ea typeface="+mn-ea"/>
              </a:rPr>
              <a:t>Constitution</a:t>
            </a:r>
          </a:p>
          <a:p>
            <a:pPr defTabSz="685800" eaLnBrk="1" hangingPunct="1">
              <a:lnSpc>
                <a:spcPts val="417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en-US" sz="1050" kern="0" dirty="0">
              <a:solidFill>
                <a:srgbClr val="C22DB9"/>
              </a:solidFill>
              <a:latin typeface="+mn-lt"/>
              <a:ea typeface="+mn-e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836" y="1491631"/>
            <a:ext cx="6331488" cy="2646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objectives of the Group are to support the work of its members, NHS and DH based organisations in the North-East, Yorkshire and Humber by: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Coordinating the views </a:t>
            </a: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members with the intention of providing more </a:t>
            </a:r>
            <a:r>
              <a:rPr lang="en-GB" sz="825" dirty="0">
                <a:solidFill>
                  <a:schemeClr val="tx1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substantive input formally </a:t>
            </a: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into the national programme and of taking action </a:t>
            </a:r>
            <a:r>
              <a:rPr lang="en-GB" sz="825" dirty="0">
                <a:solidFill>
                  <a:schemeClr val="tx1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to influence </a:t>
            </a: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National IM&amp;T agenda.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Working closely with the </a:t>
            </a:r>
            <a:r>
              <a:rPr lang="en-GB" sz="825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YatH</a:t>
            </a: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Group to consider specific matters and make recommendations regarding implications and expectations of the service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Providing </a:t>
            </a:r>
            <a:r>
              <a:rPr lang="en-GB" sz="825" dirty="0">
                <a:solidFill>
                  <a:schemeClr val="tx1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networking </a:t>
            </a: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opportunities for members to support the sharing of good practice and expert knowledge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Providing a professional channel for </a:t>
            </a:r>
            <a:r>
              <a:rPr lang="en-GB" sz="825" dirty="0">
                <a:solidFill>
                  <a:schemeClr val="tx1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communicating information </a:t>
            </a: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advising on National and Regional initiatives to those charged with implementing them.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Supporting the implementation of the national IM&amp;T strategy and other National and Regional initiatives by: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providing a forum for consultation and discussion which can be used to influence,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nominating and supporting members to serve on Regional and National working groups,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undertaking or commissioning work which is of common benefit.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Promoting good practice and value for money by: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developing standards,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sharing experience and lessons learned,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developing the competence of IM&amp;T staff,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addressing issues of common concern,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developing, planning and coordinating the implementation of initiatives,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acting as an IM&amp;T reference point for other groups,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8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establishing useful links with other similar groups.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25"/>
          <a:stretch>
            <a:fillRect/>
          </a:stretch>
        </p:blipFill>
        <p:spPr>
          <a:xfrm>
            <a:off x="4185084" y="3079101"/>
            <a:ext cx="2672916" cy="1421461"/>
          </a:xfrm>
          <a:custGeom>
            <a:avLst/>
            <a:gdLst>
              <a:gd name="connsiteX0" fmla="*/ 0 w 3346478"/>
              <a:gd name="connsiteY0" fmla="*/ 0 h 1779662"/>
              <a:gd name="connsiteX1" fmla="*/ 3346478 w 3346478"/>
              <a:gd name="connsiteY1" fmla="*/ 0 h 1779662"/>
              <a:gd name="connsiteX2" fmla="*/ 3346478 w 3346478"/>
              <a:gd name="connsiteY2" fmla="*/ 1779662 h 1779662"/>
              <a:gd name="connsiteX3" fmla="*/ 0 w 3346478"/>
              <a:gd name="connsiteY3" fmla="*/ 1779662 h 1779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6478" h="1779662">
                <a:moveTo>
                  <a:pt x="0" y="0"/>
                </a:moveTo>
                <a:lnTo>
                  <a:pt x="3346478" y="0"/>
                </a:lnTo>
                <a:lnTo>
                  <a:pt x="3346478" y="1779662"/>
                </a:lnTo>
                <a:lnTo>
                  <a:pt x="0" y="177966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4252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1600"/>
            <a:ext cx="6858000" cy="32789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646" y="1383619"/>
            <a:ext cx="2032929" cy="507831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  <a:softEdge rad="0"/>
          </a:effectLst>
        </p:spPr>
        <p:txBody>
          <a:bodyPr wrap="none" rtlCol="0">
            <a:spAutoFit/>
          </a:bodyPr>
          <a:lstStyle/>
          <a:p>
            <a:r>
              <a:rPr lang="en-GB" sz="2700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Bradley Hand ITC" panose="03070402050302030203" pitchFamily="66" charset="0"/>
              </a:rPr>
              <a:t>2017 survey</a:t>
            </a:r>
            <a:endParaRPr lang="en-US" sz="2700" i="1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40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Bradley Hand ITC" panose="03070402050302030203" pitchFamily="66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79" y="1856553"/>
            <a:ext cx="4060568" cy="2628418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 flipH="1">
            <a:off x="3374994" y="2085696"/>
            <a:ext cx="1512168" cy="324036"/>
          </a:xfrm>
          <a:prstGeom prst="straightConnector1">
            <a:avLst/>
          </a:prstGeom>
          <a:ln>
            <a:solidFill>
              <a:srgbClr val="9AC283"/>
            </a:solidFill>
            <a:headEnd type="none" w="med" len="med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 bwMode="auto">
          <a:xfrm flipH="1">
            <a:off x="3374994" y="2301720"/>
            <a:ext cx="1512168" cy="702078"/>
          </a:xfrm>
          <a:prstGeom prst="straightConnector1">
            <a:avLst/>
          </a:prstGeom>
          <a:ln>
            <a:solidFill>
              <a:srgbClr val="9AC283"/>
            </a:solidFill>
            <a:headEnd type="none" w="med" len="med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43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1600"/>
            <a:ext cx="6858000" cy="3278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2646" y="1868367"/>
            <a:ext cx="5411549" cy="2585323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  <a:softEdge rad="0"/>
          </a:effectLst>
        </p:spPr>
        <p:txBody>
          <a:bodyPr wrap="square" rtlCol="0" anchor="t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8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Membership </a:t>
            </a:r>
            <a:r>
              <a:rPr lang="en-GB" sz="1800" b="1" i="1" dirty="0">
                <a:solidFill>
                  <a:srgbClr val="9AC2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  <a:sym typeface="Wingdings" panose="05000000000000000000" pitchFamily="2" charset="2"/>
              </a:rPr>
              <a:t>  </a:t>
            </a:r>
            <a:endParaRPr lang="en-GB" sz="1800" b="1" i="1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40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8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Networking opportunities </a:t>
            </a:r>
            <a:r>
              <a:rPr lang="en-GB" sz="1800" b="1" i="1" dirty="0">
                <a:solidFill>
                  <a:srgbClr val="9AC2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  <a:sym typeface="Wingdings" panose="05000000000000000000" pitchFamily="2" charset="2"/>
              </a:rPr>
              <a:t></a:t>
            </a:r>
            <a:endParaRPr lang="en-GB" sz="1800" b="1" i="1" dirty="0">
              <a:solidFill>
                <a:srgbClr val="9AC2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8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/>
                <a:ea typeface="Osaka"/>
              </a:rPr>
              <a:t>Coordinating the views of members -</a:t>
            </a:r>
            <a:endParaRPr lang="en-GB" sz="1800" b="1" i="1" dirty="0">
              <a:solidFill>
                <a:srgbClr val="9AC2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/>
              <a:ea typeface="Osaka"/>
              <a:sym typeface="Wingdings" panose="05000000000000000000" pitchFamily="2" charset="2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8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Influence the National IM&amp;T agenda. </a:t>
            </a:r>
            <a:r>
              <a:rPr lang="en-GB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X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8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Sharing of good practice and expert knowledge </a:t>
            </a:r>
            <a:r>
              <a:rPr lang="en-GB" sz="1800" b="1" i="1" dirty="0">
                <a:solidFill>
                  <a:srgbClr val="9AC2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  <a:sym typeface="Wingdings" panose="05000000000000000000" pitchFamily="2" charset="2"/>
              </a:rPr>
              <a:t></a:t>
            </a:r>
            <a:endParaRPr lang="en-GB" sz="1800" b="1" i="1" dirty="0">
              <a:solidFill>
                <a:srgbClr val="9AC2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8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Share experience and lessons learned </a:t>
            </a:r>
            <a:r>
              <a:rPr lang="en-GB" sz="1800" b="1" i="1" dirty="0">
                <a:solidFill>
                  <a:srgbClr val="9AC2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  <a:sym typeface="Wingdings" panose="05000000000000000000" pitchFamily="2" charset="2"/>
              </a:rPr>
              <a:t> </a:t>
            </a:r>
            <a:r>
              <a:rPr lang="en-GB" sz="1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X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8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Forum for consultation and discussion </a:t>
            </a:r>
            <a:r>
              <a:rPr lang="en-GB" sz="1800" b="1" i="1" dirty="0">
                <a:solidFill>
                  <a:srgbClr val="9AC2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  <a:sym typeface="Wingdings" panose="05000000000000000000" pitchFamily="2" charset="2"/>
              </a:rPr>
              <a:t></a:t>
            </a:r>
            <a:endParaRPr lang="en-GB" sz="1800" b="1" i="1" dirty="0">
              <a:solidFill>
                <a:srgbClr val="9AC2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8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Addressing issues of common concern </a:t>
            </a:r>
            <a:r>
              <a:rPr lang="en-GB" sz="1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X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8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Act as IM&amp;T Reference point </a:t>
            </a:r>
            <a:r>
              <a:rPr lang="en-GB" sz="1800" b="1" i="1" dirty="0">
                <a:solidFill>
                  <a:srgbClr val="9AC2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  <a:sym typeface="Wingdings" panose="05000000000000000000" pitchFamily="2" charset="2"/>
              </a:rPr>
              <a:t></a:t>
            </a:r>
            <a:endParaRPr lang="en-US" sz="1800" b="1" i="1" dirty="0">
              <a:solidFill>
                <a:srgbClr val="9AC2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97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1600"/>
            <a:ext cx="6858000" cy="32789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647" y="1383619"/>
            <a:ext cx="808235" cy="507831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  <a:softEdge rad="0"/>
          </a:effectLst>
        </p:spPr>
        <p:txBody>
          <a:bodyPr wrap="none" rtlCol="0">
            <a:spAutoFit/>
          </a:bodyPr>
          <a:lstStyle/>
          <a:p>
            <a:r>
              <a:rPr lang="en-GB" sz="2700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latin typeface="Bradley Hand ITC" panose="03070402050302030203" pitchFamily="66" charset="0"/>
              </a:rPr>
              <a:t>How</a:t>
            </a:r>
            <a:endParaRPr lang="en-US" sz="2700" i="1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40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Bradley Hand ITC" panose="03070402050302030203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2646" y="1868366"/>
            <a:ext cx="5411549" cy="3093154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  <a:softEdge rad="0"/>
          </a:effectLst>
        </p:spPr>
        <p:txBody>
          <a:bodyPr wrap="square" rtlCol="0" anchor="t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5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Common ground and challenges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5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/>
                <a:ea typeface="Osaka"/>
              </a:rPr>
              <a:t>Support and Influence</a:t>
            </a:r>
            <a:endParaRPr lang="en-GB" sz="1500" b="1" i="1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40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15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Collective voice  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15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/>
                <a:ea typeface="Osaka"/>
              </a:rPr>
              <a:t>Invite and </a:t>
            </a:r>
            <a:r>
              <a:rPr lang="en-GB" sz="1500" b="1" i="1" u="sng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/>
                <a:ea typeface="Osaka"/>
              </a:rPr>
              <a:t>expect</a:t>
            </a:r>
            <a:r>
              <a:rPr lang="en-GB" sz="15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/>
                <a:ea typeface="Osaka"/>
              </a:rPr>
              <a:t> v. NHSD Programme Directors</a:t>
            </a:r>
            <a:endParaRPr lang="en-GB" sz="1500" b="1" i="1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40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15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Yorkshire and Humber AHSN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5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Sharing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15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Encourage deputies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15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Spring ‘mini’ conference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15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10 minute quick fire of what we’ve done @ every meeting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GB" sz="1500" b="1" i="1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40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Celebrate our successes as a collective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endParaRPr lang="en-GB" sz="1500" b="1" i="1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40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  <a:p>
            <a:pPr marL="557213" lvl="1" indent="-214313">
              <a:buFont typeface="Arial" panose="020B0604020202020204" pitchFamily="34" charset="0"/>
              <a:buChar char="•"/>
            </a:pPr>
            <a:endParaRPr lang="en-GB" sz="1500" b="1" i="1" dirty="0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40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500" b="1" i="1" dirty="0">
              <a:solidFill>
                <a:srgbClr val="9AC2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45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1600"/>
            <a:ext cx="6858000" cy="32789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0838" y="1545636"/>
            <a:ext cx="1566174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925" b="1" i="1" dirty="0">
                <a:ln w="12700">
                  <a:noFill/>
                  <a:prstDash val="solid"/>
                </a:ln>
                <a:pattFill prst="dkUpDiag">
                  <a:fgClr>
                    <a:schemeClr val="tx2">
                      <a:lumMod val="85000"/>
                      <a:lumOff val="15000"/>
                    </a:schemeClr>
                  </a:fgClr>
                  <a:bgClr>
                    <a:schemeClr val="bg2">
                      <a:lumMod val="60000"/>
                      <a:lumOff val="4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US" sz="3000" i="1" dirty="0">
              <a:ln w="12700">
                <a:noFill/>
                <a:prstDash val="solid"/>
              </a:ln>
              <a:pattFill prst="dkUpDiag">
                <a:fgClr>
                  <a:schemeClr val="tx2">
                    <a:lumMod val="85000"/>
                    <a:lumOff val="15000"/>
                  </a:schemeClr>
                </a:fgClr>
                <a:bgClr>
                  <a:schemeClr val="bg2">
                    <a:lumMod val="60000"/>
                    <a:lumOff val="40000"/>
                  </a:schemeClr>
                </a:bgClr>
              </a:patt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38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FT Template Corporate">
  <a:themeElements>
    <a:clrScheme name="Presentation - Corpor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 - Corporate">
      <a:majorFont>
        <a:latin typeface="Arial"/>
        <a:ea typeface="Osaka"/>
        <a:cs typeface="Osaka"/>
      </a:majorFont>
      <a:minorFont>
        <a:latin typeface="Arial"/>
        <a:ea typeface="Osaka"/>
        <a:cs typeface="Osak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Osaka" pitchFamily="-54" charset="-128"/>
            <a:cs typeface="Osaka" pitchFamily="-5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Osaka" pitchFamily="-54" charset="-128"/>
            <a:cs typeface="Osaka" pitchFamily="-54" charset="-128"/>
          </a:defRPr>
        </a:defPPr>
      </a:lstStyle>
    </a:lnDef>
  </a:objectDefaults>
  <a:extraClrSchemeLst>
    <a:extraClrScheme>
      <a:clrScheme name="Presentation - Corpor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- Corpor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- Corpor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- Corpor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- Corpor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- Corpor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- Corpor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- Corpor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- Corpor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- Corpor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- Corpor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- Corpor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MC Informatics Update May 19.potx" id="{40685ED2-05D4-4DF2-B0F6-BD9D00FB505A}" vid="{22D97C5D-C506-45E1-AA28-EF7D3CF2F7C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D0C29A611F08498B269C414ADB9994" ma:contentTypeVersion="1" ma:contentTypeDescription="Create a new document." ma:contentTypeScope="" ma:versionID="1200e6dc34ab75767516163691105537">
  <xsd:schema xmlns:xsd="http://www.w3.org/2001/XMLSchema" xmlns:xs="http://www.w3.org/2001/XMLSchema" xmlns:p="http://schemas.microsoft.com/office/2006/metadata/properties" xmlns:ns2="f761f554-9535-4f48-9496-5bb4fd4620c5" targetNamespace="http://schemas.microsoft.com/office/2006/metadata/properties" ma:root="true" ma:fieldsID="3cf04998e10c0759ea1116f4db709fe0" ns2:_="">
    <xsd:import namespace="f761f554-9535-4f48-9496-5bb4fd4620c5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61f554-9535-4f48-9496-5bb4fd4620c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FD2145-8A1C-4A91-804A-2C891BAF04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29779C-0200-4C5C-BEE5-E2BFB6A4D532}">
  <ds:schemaRefs>
    <ds:schemaRef ds:uri="http://www.w3.org/XML/1998/namespace"/>
    <ds:schemaRef ds:uri="http://purl.org/dc/terms/"/>
    <ds:schemaRef ds:uri="http://schemas.openxmlformats.org/package/2006/metadata/core-properties"/>
    <ds:schemaRef ds:uri="f761f554-9535-4f48-9496-5bb4fd4620c5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10ADE3B-3143-4733-8854-D857948A7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61f554-9535-4f48-9496-5bb4fd4620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TMC Informatics Update May 19</Template>
  <TotalTime>565</TotalTime>
  <Words>566</Words>
  <Application>Microsoft Office PowerPoint</Application>
  <PresentationFormat>Custom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Bradley Hand ITC</vt:lpstr>
      <vt:lpstr>Calibri</vt:lpstr>
      <vt:lpstr>Frutiger 55 Roman</vt:lpstr>
      <vt:lpstr>Gabriola</vt:lpstr>
      <vt:lpstr>Open Sans</vt:lpstr>
      <vt:lpstr>Osaka</vt:lpstr>
      <vt:lpstr>Times</vt:lpstr>
      <vt:lpstr>Wingdings</vt:lpstr>
      <vt:lpstr>TRFT Template Corporate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trft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Powerpoint template for Rotherham Foundation Trust&amp;lt;/p&amp;gt;</dc:subject>
  <dc:creator>Rawlinson James;Director of Health Informatics</dc:creator>
  <cp:keywords>TRFT Powerpojnt Template</cp:keywords>
  <cp:lastModifiedBy>Alan Baker</cp:lastModifiedBy>
  <cp:revision>40</cp:revision>
  <cp:lastPrinted>1904-01-01T00:00:00Z</cp:lastPrinted>
  <dcterms:created xsi:type="dcterms:W3CDTF">2019-05-02T11:23:38Z</dcterms:created>
  <dcterms:modified xsi:type="dcterms:W3CDTF">2019-07-12T11:29:28Z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ktContentLanguage">
    <vt:i4>2057</vt:i4>
  </property>
  <property fmtid="{D5CDD505-2E9C-101B-9397-08002B2CF9AE}" pid="3" name="EktQuickLink">
    <vt:lpwstr>DownloadAsset.aspx?id=4762</vt:lpwstr>
  </property>
  <property fmtid="{D5CDD505-2E9C-101B-9397-08002B2CF9AE}" pid="4" name="EktContentType">
    <vt:i4>101</vt:i4>
  </property>
  <property fmtid="{D5CDD505-2E9C-101B-9397-08002B2CF9AE}" pid="5" name="EktContentSubType">
    <vt:i4>0</vt:i4>
  </property>
  <property fmtid="{D5CDD505-2E9C-101B-9397-08002B2CF9AE}" pid="6" name="EktFolderName">
    <vt:lpwstr/>
  </property>
  <property fmtid="{D5CDD505-2E9C-101B-9397-08002B2CF9AE}" pid="7" name="EktCmsPath">
    <vt:lpwstr>&amp;lt;p&amp;gt;Microsoft Powerpoint template for Rotherham Foundation Trust&amp;lt;/p&amp;gt;</vt:lpwstr>
  </property>
  <property fmtid="{D5CDD505-2E9C-101B-9397-08002B2CF9AE}" pid="8" name="EktExpiryType">
    <vt:i4>1</vt:i4>
  </property>
  <property fmtid="{D5CDD505-2E9C-101B-9397-08002B2CF9AE}" pid="9" name="EktDateCreated">
    <vt:lpwstr>21/07/00002011</vt:lpwstr>
  </property>
  <property fmtid="{D5CDD505-2E9C-101B-9397-08002B2CF9AE}" pid="10" name="EktDateModified">
    <vt:filetime>2011-12-09T00:00:00Z</vt:filetime>
  </property>
  <property fmtid="{D5CDD505-2E9C-101B-9397-08002B2CF9AE}" pid="11" name="EktTaxCategory">
    <vt:lpwstr/>
  </property>
  <property fmtid="{D5CDD505-2E9C-101B-9397-08002B2CF9AE}" pid="12" name="EktDisabledTaxCategory">
    <vt:lpwstr/>
  </property>
  <property fmtid="{D5CDD505-2E9C-101B-9397-08002B2CF9AE}" pid="13" name="EktCmsSize">
    <vt:i4>1057792</vt:i4>
  </property>
  <property fmtid="{D5CDD505-2E9C-101B-9397-08002B2CF9AE}" pid="14" name="EktSearchable">
    <vt:i4>1</vt:i4>
  </property>
  <property fmtid="{D5CDD505-2E9C-101B-9397-08002B2CF9AE}" pid="15" name="EktEDescription">
    <vt:lpwstr>Summary &amp;lt;p&amp;gt;Microsoft Powerpoint template for Rotherham Foundation Trust&amp;lt;/p&amp;gt;</vt:lpwstr>
  </property>
  <property fmtid="{D5CDD505-2E9C-101B-9397-08002B2CF9AE}" pid="16" name="ContentTypeId">
    <vt:lpwstr>0x010100D9D0C29A611F08498B269C414ADB9994</vt:lpwstr>
  </property>
  <property fmtid="{D5CDD505-2E9C-101B-9397-08002B2CF9AE}" pid="17" name="TaxKeyword">
    <vt:lpwstr>90;#TRFT Powerpojnt Template|9e501df2-40fe-47e6-b753-c27cd3b8f4fa</vt:lpwstr>
  </property>
  <property fmtid="{D5CDD505-2E9C-101B-9397-08002B2CF9AE}" pid="18" name="ResponsibleTeam">
    <vt:lpwstr/>
  </property>
</Properties>
</file>