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76" r:id="rId5"/>
    <p:sldId id="285" r:id="rId6"/>
    <p:sldId id="293" r:id="rId7"/>
    <p:sldId id="290" r:id="rId8"/>
    <p:sldId id="287" r:id="rId9"/>
    <p:sldId id="291" r:id="rId10"/>
    <p:sldId id="292" r:id="rId11"/>
  </p:sldIdLst>
  <p:sldSz cx="6858000" cy="51435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 userDrawn="1">
          <p15:clr>
            <a:srgbClr val="A4A3A4"/>
          </p15:clr>
        </p15:guide>
        <p15:guide id="2" pos="1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283"/>
    <a:srgbClr val="FF0000"/>
    <a:srgbClr val="C22DB9"/>
    <a:srgbClr val="E4FFFF"/>
    <a:srgbClr val="9796D2"/>
    <a:srgbClr val="215549"/>
    <a:srgbClr val="4EC1EA"/>
    <a:srgbClr val="94A8CD"/>
    <a:srgbClr val="326EC0"/>
    <a:srgbClr val="DB4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8" autoAdjust="0"/>
  </p:normalViewPr>
  <p:slideViewPr>
    <p:cSldViewPr>
      <p:cViewPr varScale="1">
        <p:scale>
          <a:sx n="98" d="100"/>
          <a:sy n="98" d="100"/>
        </p:scale>
        <p:origin x="1302" y="84"/>
      </p:cViewPr>
      <p:guideLst>
        <p:guide orient="horz" pos="657"/>
        <p:guide pos="1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wlinson James; Director of Health Informatics" userId="S::rawlinsonj@rothgennhsuk.onmicrosoft.com::84e3029a-5c29-4644-8b98-1be3b2df4b81" providerId="AD" clId="Web-{1B8D345F-624E-D524-4B1D-1F21C5896C50}"/>
    <pc:docChg chg="delSld modSld">
      <pc:chgData name="Rawlinson James; Director of Health Informatics" userId="S::rawlinsonj@rothgennhsuk.onmicrosoft.com::84e3029a-5c29-4644-8b98-1be3b2df4b81" providerId="AD" clId="Web-{1B8D345F-624E-D524-4B1D-1F21C5896C50}" dt="2019-07-12T07:07:45.277" v="90" actId="20577"/>
      <pc:docMkLst>
        <pc:docMk/>
      </pc:docMkLst>
      <pc:sldChg chg="modSp">
        <pc:chgData name="Rawlinson James; Director of Health Informatics" userId="S::rawlinsonj@rothgennhsuk.onmicrosoft.com::84e3029a-5c29-4644-8b98-1be3b2df4b81" providerId="AD" clId="Web-{1B8D345F-624E-D524-4B1D-1F21C5896C50}" dt="2019-07-12T07:04:44.528" v="79" actId="20577"/>
        <pc:sldMkLst>
          <pc:docMk/>
          <pc:sldMk cId="2276972309" sldId="287"/>
        </pc:sldMkLst>
        <pc:spChg chg="mod">
          <ac:chgData name="Rawlinson James; Director of Health Informatics" userId="S::rawlinsonj@rothgennhsuk.onmicrosoft.com::84e3029a-5c29-4644-8b98-1be3b2df4b81" providerId="AD" clId="Web-{1B8D345F-624E-D524-4B1D-1F21C5896C50}" dt="2019-07-12T07:04:44.528" v="79" actId="20577"/>
          <ac:spMkLst>
            <pc:docMk/>
            <pc:sldMk cId="2276972309" sldId="287"/>
            <ac:spMk id="8" creationId="{00000000-0000-0000-0000-000000000000}"/>
          </ac:spMkLst>
        </pc:spChg>
      </pc:sldChg>
      <pc:sldChg chg="del">
        <pc:chgData name="Rawlinson James; Director of Health Informatics" userId="S::rawlinsonj@rothgennhsuk.onmicrosoft.com::84e3029a-5c29-4644-8b98-1be3b2df4b81" providerId="AD" clId="Web-{1B8D345F-624E-D524-4B1D-1F21C5896C50}" dt="2019-07-12T07:05:24.215" v="82"/>
        <pc:sldMkLst>
          <pc:docMk/>
          <pc:sldMk cId="2984599499" sldId="289"/>
        </pc:sldMkLst>
      </pc:sldChg>
      <pc:sldChg chg="modSp">
        <pc:chgData name="Rawlinson James; Director of Health Informatics" userId="S::rawlinsonj@rothgennhsuk.onmicrosoft.com::84e3029a-5c29-4644-8b98-1be3b2df4b81" providerId="AD" clId="Web-{1B8D345F-624E-D524-4B1D-1F21C5896C50}" dt="2019-07-12T07:07:43.871" v="88" actId="20577"/>
        <pc:sldMkLst>
          <pc:docMk/>
          <pc:sldMk cId="930459761" sldId="291"/>
        </pc:sldMkLst>
        <pc:spChg chg="mod">
          <ac:chgData name="Rawlinson James; Director of Health Informatics" userId="S::rawlinsonj@rothgennhsuk.onmicrosoft.com::84e3029a-5c29-4644-8b98-1be3b2df4b81" providerId="AD" clId="Web-{1B8D345F-624E-D524-4B1D-1F21C5896C50}" dt="2019-07-12T07:07:43.871" v="88" actId="20577"/>
          <ac:spMkLst>
            <pc:docMk/>
            <pc:sldMk cId="930459761" sldId="291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</a:defRPr>
            </a:lvl1pPr>
          </a:lstStyle>
          <a:p>
            <a:fld id="{53896F53-908C-451D-88E8-898B2466A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0565" y="699542"/>
            <a:ext cx="5829300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C22DB9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54" charset="-128"/>
                <a:cs typeface="Osaka" pitchFamily="-54" charset="-128"/>
              </a:defRPr>
            </a:lvl9pPr>
          </a:lstStyle>
          <a:p>
            <a:r>
              <a:rPr lang="en-US" sz="1500" kern="0" dirty="0"/>
              <a:t>Click to edit Master title style</a:t>
            </a: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10564" y="1131590"/>
            <a:ext cx="6333086" cy="344041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Edit Master text styles</a:t>
            </a:r>
          </a:p>
          <a:p>
            <a:pPr lvl="1"/>
            <a:r>
              <a:rPr lang="en-US" sz="2100" kern="0" dirty="0"/>
              <a:t>Second level</a:t>
            </a:r>
          </a:p>
          <a:p>
            <a:pPr lvl="2"/>
            <a:r>
              <a:rPr lang="en-US" sz="1800" kern="0" dirty="0"/>
              <a:t>Third level</a:t>
            </a:r>
          </a:p>
          <a:p>
            <a:pPr lvl="3"/>
            <a:r>
              <a:rPr lang="en-US" sz="1500" kern="0" dirty="0"/>
              <a:t>Fourth level</a:t>
            </a:r>
          </a:p>
          <a:p>
            <a:pPr lvl="4"/>
            <a:r>
              <a:rPr lang="en-US" sz="1500" kern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89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58293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485900"/>
            <a:ext cx="58293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6D9E7-1346-4388-A636-9A22AFE0B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457200"/>
            <a:ext cx="1457325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42576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63523D-D1D1-4BCF-B450-3992D19E1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5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71550"/>
            <a:ext cx="58293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139702"/>
            <a:ext cx="5829300" cy="2432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FFAF56-5400-4661-BE2B-FA4983E0C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D03849-5E61-4C16-A34C-017098F8B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58293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485900"/>
            <a:ext cx="28575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85900"/>
            <a:ext cx="28575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EF08E2-F02D-424C-BDCE-C0BBE724D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AA9A1B-146D-4CD3-99AD-17DF3A963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58293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56B94A-4FC6-4D61-9312-1A365DA30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5BBF35A-058A-45BA-B74F-B4DCBFEF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4B1D1C-5650-47FA-A576-237261608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F5A38C-238D-4B2B-8616-9B55A87AD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" y="123478"/>
            <a:ext cx="1964531" cy="647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50" y="2571750"/>
            <a:ext cx="34861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hangingPunct="1">
              <a:spcBef>
                <a:spcPct val="20000"/>
              </a:spcBef>
              <a:defRPr/>
            </a:pPr>
            <a:r>
              <a:rPr lang="en-US" sz="1050" kern="0" dirty="0">
                <a:solidFill>
                  <a:srgbClr val="800000"/>
                </a:solidFill>
                <a:latin typeface="+mn-lt"/>
                <a:ea typeface="+mn-ea"/>
              </a:rPr>
              <a:t>James Rawlinson</a:t>
            </a:r>
          </a:p>
          <a:p>
            <a:pPr defTabSz="685800" eaLnBrk="1" hangingPunct="1">
              <a:spcBef>
                <a:spcPct val="20000"/>
              </a:spcBef>
              <a:defRPr/>
            </a:pPr>
            <a:r>
              <a:rPr lang="en-GB" sz="1050" kern="0" dirty="0">
                <a:solidFill>
                  <a:srgbClr val="800000"/>
                </a:solidFill>
                <a:latin typeface="+mn-lt"/>
                <a:ea typeface="+mn-ea"/>
              </a:rPr>
              <a:t>Director of Health Informatics</a:t>
            </a:r>
            <a:endParaRPr lang="en-US" sz="1050" kern="0" dirty="0">
              <a:solidFill>
                <a:srgbClr val="800000"/>
              </a:solidFill>
              <a:latin typeface="+mn-lt"/>
              <a:ea typeface="+mn-ea"/>
            </a:endParaRPr>
          </a:p>
          <a:p>
            <a:pPr defTabSz="685800" eaLnBrk="1" hangingPunct="1">
              <a:spcBef>
                <a:spcPct val="20000"/>
              </a:spcBef>
              <a:defRPr/>
            </a:pPr>
            <a:endParaRPr lang="en-US" sz="1050" kern="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" y="735546"/>
            <a:ext cx="1964531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" y="1383618"/>
            <a:ext cx="284244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i="1" dirty="0">
                <a:solidFill>
                  <a:srgbClr val="C22DB9"/>
                </a:solidFill>
                <a:latin typeface="Gabriola" panose="04040605051002020D02" pitchFamily="82" charset="0"/>
              </a:rPr>
              <a:t>What’s the point</a:t>
            </a:r>
            <a:endParaRPr lang="en-US" sz="4050" i="1" dirty="0">
              <a:solidFill>
                <a:srgbClr val="C22DB9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34635" y="1167595"/>
            <a:ext cx="3783806" cy="4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C22DB9"/>
                </a:solidFill>
                <a:latin typeface="+mn-lt"/>
                <a:ea typeface="+mn-ea"/>
              </a:rPr>
              <a:t>Constitution</a:t>
            </a:r>
          </a:p>
          <a:p>
            <a:pPr defTabSz="685800" eaLnBrk="1" hangingPunct="1">
              <a:lnSpc>
                <a:spcPts val="417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srgbClr val="C22DB9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6" y="1491631"/>
            <a:ext cx="6331488" cy="264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the Group are to support the work of its members, NHS and DH based organisations in the North-East, Yorkshire and Humber by: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Coordinating the views of members with the intention of providing more substantive input formally into the national programme and of taking action to influence the National IM&amp;T agenda.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closely with the </a:t>
            </a:r>
            <a:r>
              <a:rPr lang="en-GB" sz="825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YatH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Group to consider specific matters and make recommendations regarding implications and expectations of the 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networking opportunities for members to support the sharing of good practice and expert knowledge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professional channel for communicating information and advising on National and Regional initiatives to those charged with implementing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implementation of the national IM&amp;T strategy and other National and Regional initiatives by: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forum for consultation and discussion which can be used to influence,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nominating and supporting members to serve on Regional and National working groups,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undertaking or commissioning work which is of common benefit.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good practice and value for money by: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standards,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experience and lessons learned,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the competence of IM&amp;T staff,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issues of common concern,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developing, planning and coordinating the implementation of initiatives,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acting as an IM&amp;T reference point for other groups,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useful links with other similar groups.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>
            <a:fillRect/>
          </a:stretch>
        </p:blipFill>
        <p:spPr>
          <a:xfrm>
            <a:off x="4185084" y="3079101"/>
            <a:ext cx="2672916" cy="1421461"/>
          </a:xfrm>
          <a:custGeom>
            <a:avLst/>
            <a:gdLst>
              <a:gd name="connsiteX0" fmla="*/ 0 w 3346478"/>
              <a:gd name="connsiteY0" fmla="*/ 0 h 1779662"/>
              <a:gd name="connsiteX1" fmla="*/ 3346478 w 3346478"/>
              <a:gd name="connsiteY1" fmla="*/ 0 h 1779662"/>
              <a:gd name="connsiteX2" fmla="*/ 3346478 w 3346478"/>
              <a:gd name="connsiteY2" fmla="*/ 1779662 h 1779662"/>
              <a:gd name="connsiteX3" fmla="*/ 0 w 3346478"/>
              <a:gd name="connsiteY3" fmla="*/ 1779662 h 177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478" h="1779662">
                <a:moveTo>
                  <a:pt x="0" y="0"/>
                </a:moveTo>
                <a:lnTo>
                  <a:pt x="3346478" y="0"/>
                </a:lnTo>
                <a:lnTo>
                  <a:pt x="3346478" y="1779662"/>
                </a:lnTo>
                <a:lnTo>
                  <a:pt x="0" y="1779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7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34635" y="1167595"/>
            <a:ext cx="3783806" cy="4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 ea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C22DB9"/>
                </a:solidFill>
                <a:latin typeface="+mn-lt"/>
                <a:ea typeface="+mn-ea"/>
              </a:rPr>
              <a:t>Constitution</a:t>
            </a:r>
          </a:p>
          <a:p>
            <a:pPr defTabSz="685800" eaLnBrk="1" hangingPunct="1">
              <a:lnSpc>
                <a:spcPts val="417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srgbClr val="C22DB9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6" y="1491631"/>
            <a:ext cx="6331488" cy="264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objectives of the Group are to support the work of its members, NHS and DH based organisations in the North-East, Yorkshire and Humber by: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Coordinating the views 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members with the intention of providing more </a:t>
            </a:r>
            <a:r>
              <a:rPr lang="en-GB" sz="82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substantive input formally 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the national programme and of taking action </a:t>
            </a:r>
            <a:r>
              <a:rPr lang="en-GB" sz="82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 influence 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IM&amp;T agenda.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closely with the </a:t>
            </a:r>
            <a:r>
              <a:rPr lang="en-GB" sz="825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YatH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Group to consider specific matters and make recommendations regarding implications and expectations of the service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</a:t>
            </a:r>
            <a:r>
              <a:rPr lang="en-GB" sz="82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networking 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 for members to support the sharing of good practice and expert knowledge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professional channel for </a:t>
            </a:r>
            <a:r>
              <a:rPr lang="en-GB" sz="825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communicating information </a:t>
            </a: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advising on National and Regional initiatives to those charged with implementing them.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implementation of the national IM&amp;T strategy and other National and Regional initiatives by: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forum for consultation and discussion which can be used to influence,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nominating and supporting members to serve on Regional and National working groups,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undertaking or commissioning work which is of common benefit.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Promoting good practice and value for money by: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standards,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experience and lessons learned,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the competence of IM&amp;T staff,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issues of common concern,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developing, planning and coordinating the implementation of initiatives,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acting as an IM&amp;T reference point for other groups,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useful links with other similar groups.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>
            <a:fillRect/>
          </a:stretch>
        </p:blipFill>
        <p:spPr>
          <a:xfrm>
            <a:off x="4185084" y="3079101"/>
            <a:ext cx="2672916" cy="1421461"/>
          </a:xfrm>
          <a:custGeom>
            <a:avLst/>
            <a:gdLst>
              <a:gd name="connsiteX0" fmla="*/ 0 w 3346478"/>
              <a:gd name="connsiteY0" fmla="*/ 0 h 1779662"/>
              <a:gd name="connsiteX1" fmla="*/ 3346478 w 3346478"/>
              <a:gd name="connsiteY1" fmla="*/ 0 h 1779662"/>
              <a:gd name="connsiteX2" fmla="*/ 3346478 w 3346478"/>
              <a:gd name="connsiteY2" fmla="*/ 1779662 h 1779662"/>
              <a:gd name="connsiteX3" fmla="*/ 0 w 3346478"/>
              <a:gd name="connsiteY3" fmla="*/ 1779662 h 177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478" h="1779662">
                <a:moveTo>
                  <a:pt x="0" y="0"/>
                </a:moveTo>
                <a:lnTo>
                  <a:pt x="3346478" y="0"/>
                </a:lnTo>
                <a:lnTo>
                  <a:pt x="3346478" y="1779662"/>
                </a:lnTo>
                <a:lnTo>
                  <a:pt x="0" y="17796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5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00"/>
            <a:ext cx="6858000" cy="327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46" y="1383619"/>
            <a:ext cx="2032929" cy="5078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GB" sz="2700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radley Hand ITC" panose="03070402050302030203" pitchFamily="66" charset="0"/>
              </a:rPr>
              <a:t>2017 survey</a:t>
            </a:r>
            <a:endParaRPr lang="en-US" sz="2700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Bradley Hand ITC" panose="0307040205030203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9" y="1856553"/>
            <a:ext cx="4060568" cy="262841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3374994" y="2085696"/>
            <a:ext cx="1512168" cy="324036"/>
          </a:xfrm>
          <a:prstGeom prst="straightConnector1">
            <a:avLst/>
          </a:prstGeom>
          <a:ln>
            <a:solidFill>
              <a:srgbClr val="9AC283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>
            <a:off x="3374994" y="2301720"/>
            <a:ext cx="1512168" cy="702078"/>
          </a:xfrm>
          <a:prstGeom prst="straightConnector1">
            <a:avLst/>
          </a:prstGeom>
          <a:ln>
            <a:solidFill>
              <a:srgbClr val="9AC283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00"/>
            <a:ext cx="6858000" cy="3278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646" y="1868367"/>
            <a:ext cx="5411549" cy="258532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0"/>
          </a:effectLst>
        </p:spPr>
        <p:txBody>
          <a:bodyPr wrap="square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Membership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  </a:t>
            </a:r>
            <a:endParaRPr lang="en-GB" sz="1800" b="1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Networking opportunities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</a:t>
            </a:r>
            <a:endParaRPr lang="en-GB" sz="18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ea typeface="Osaka"/>
              </a:rPr>
              <a:t>Coordinating the views of members -</a:t>
            </a:r>
            <a:endParaRPr lang="en-GB" sz="18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/>
              <a:ea typeface="Osaka"/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Influence the National IM&amp;T agenda. </a:t>
            </a:r>
            <a:r>
              <a:rPr lang="en-GB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Sharing of good practice and expert knowledge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</a:t>
            </a:r>
            <a:endParaRPr lang="en-GB" sz="18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Share experience and lessons learned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 </a:t>
            </a:r>
            <a:r>
              <a:rPr lang="en-GB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Forum for consultation and discussion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</a:t>
            </a:r>
            <a:endParaRPr lang="en-GB" sz="18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Addressing issues of common concern </a:t>
            </a:r>
            <a:r>
              <a:rPr lang="en-GB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Act as IM&amp;T Reference point </a:t>
            </a:r>
            <a:r>
              <a:rPr lang="en-GB" sz="1800" b="1" i="1" dirty="0">
                <a:solidFill>
                  <a:srgbClr val="9AC2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sym typeface="Wingdings" panose="05000000000000000000" pitchFamily="2" charset="2"/>
              </a:rPr>
              <a:t></a:t>
            </a:r>
            <a:endParaRPr lang="en-US" sz="18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00"/>
            <a:ext cx="6858000" cy="3278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647" y="1383619"/>
            <a:ext cx="808235" cy="5078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GB" sz="2700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radley Hand ITC" panose="03070402050302030203" pitchFamily="66" charset="0"/>
              </a:rPr>
              <a:t>How</a:t>
            </a:r>
            <a:endParaRPr lang="en-US" sz="2700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46" y="1868366"/>
            <a:ext cx="5411549" cy="30931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softEdge rad="0"/>
          </a:effectLst>
        </p:spPr>
        <p:txBody>
          <a:bodyPr wrap="square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Common ground and challenges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ea typeface="Osaka"/>
              </a:rPr>
              <a:t>Support and Influence</a:t>
            </a:r>
            <a:endParaRPr lang="en-GB" sz="1500" b="1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Collective voice 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ea typeface="Osaka"/>
              </a:rPr>
              <a:t>Invite and </a:t>
            </a:r>
            <a:r>
              <a:rPr lang="en-GB" sz="1500" b="1" i="1" u="sng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ea typeface="Osaka"/>
              </a:rPr>
              <a:t>expect</a:t>
            </a: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/>
                <a:ea typeface="Osaka"/>
              </a:rPr>
              <a:t> v. NHSD Programme Directors</a:t>
            </a:r>
            <a:endParaRPr lang="en-GB" sz="1500" b="1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Yorkshire and Humber AHSN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Sharing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Encourage deputies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Spring ‘mini’ conference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10 minute quick fire of what we’ve done @ every meeting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5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Celebrate our successes as a collective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500" b="1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500" b="1" i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0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b="1" i="1" dirty="0">
              <a:solidFill>
                <a:srgbClr val="9AC2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600"/>
            <a:ext cx="6858000" cy="3278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0838" y="1545636"/>
            <a:ext cx="1566174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925" b="1" i="1" dirty="0">
                <a:ln w="12700">
                  <a:noFill/>
                  <a:prstDash val="solid"/>
                </a:ln>
                <a:pattFill prst="dkUpDiag">
                  <a:fgClr>
                    <a:schemeClr val="tx2">
                      <a:lumMod val="85000"/>
                      <a:lumOff val="15000"/>
                    </a:schemeClr>
                  </a:fgClr>
                  <a:bgClr>
                    <a:schemeClr val="bg2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sz="3000" i="1" dirty="0">
              <a:ln w="12700">
                <a:noFill/>
                <a:prstDash val="solid"/>
              </a:ln>
              <a:pattFill prst="dkUpDiag">
                <a:fgClr>
                  <a:schemeClr val="tx2">
                    <a:lumMod val="85000"/>
                    <a:lumOff val="15000"/>
                  </a:schemeClr>
                </a:fgClr>
                <a:bgClr>
                  <a:schemeClr val="bg2">
                    <a:lumMod val="60000"/>
                    <a:lumOff val="40000"/>
                  </a:schemeClr>
                </a:bgClr>
              </a:patt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FT Template Corporate">
  <a:themeElements>
    <a:clrScheme name="Presentation -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- Corporat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lnDef>
  </a:objectDefaults>
  <a:extraClrSchemeLst>
    <a:extraClrScheme>
      <a:clrScheme name="Presentation -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C Informatics Update May 19.potx" id="{40685ED2-05D4-4DF2-B0F6-BD9D00FB505A}" vid="{22D97C5D-C506-45E1-AA28-EF7D3CF2F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0C29A611F08498B269C414ADB9994" ma:contentTypeVersion="1" ma:contentTypeDescription="Create a new document." ma:contentTypeScope="" ma:versionID="1200e6dc34ab75767516163691105537">
  <xsd:schema xmlns:xsd="http://www.w3.org/2001/XMLSchema" xmlns:xs="http://www.w3.org/2001/XMLSchema" xmlns:p="http://schemas.microsoft.com/office/2006/metadata/properties" xmlns:ns2="f761f554-9535-4f48-9496-5bb4fd4620c5" targetNamespace="http://schemas.microsoft.com/office/2006/metadata/properties" ma:root="true" ma:fieldsID="3cf04998e10c0759ea1116f4db709fe0" ns2:_="">
    <xsd:import namespace="f761f554-9535-4f48-9496-5bb4fd4620c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1f554-9535-4f48-9496-5bb4fd4620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D2145-8A1C-4A91-804A-2C891BAF0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9779C-0200-4C5C-BEE5-E2BFB6A4D532}">
  <ds:schemaRefs>
    <ds:schemaRef ds:uri="http://www.w3.org/XML/1998/namespace"/>
    <ds:schemaRef ds:uri="http://purl.org/dc/terms/"/>
    <ds:schemaRef ds:uri="http://schemas.openxmlformats.org/package/2006/metadata/core-properties"/>
    <ds:schemaRef ds:uri="f761f554-9535-4f48-9496-5bb4fd4620c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0ADE3B-3143-4733-8854-D857948A7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1f554-9535-4f48-9496-5bb4fd462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TMC Informatics Update May 19</Template>
  <TotalTime>565</TotalTime>
  <Words>566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Bradley Hand ITC</vt:lpstr>
      <vt:lpstr>Calibri</vt:lpstr>
      <vt:lpstr>Frutiger 55 Roman</vt:lpstr>
      <vt:lpstr>Gabriola</vt:lpstr>
      <vt:lpstr>Open Sans</vt:lpstr>
      <vt:lpstr>Osaka</vt:lpstr>
      <vt:lpstr>Times</vt:lpstr>
      <vt:lpstr>Wingdings</vt:lpstr>
      <vt:lpstr>TRFT Template 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 for Rotherham Foundation Trust&amp;lt;/p&amp;gt;</dc:subject>
  <dc:creator>Rawlinson James;Director of Health Informatics</dc:creator>
  <cp:keywords>TRFT Powerpojnt Template</cp:keywords>
  <cp:lastModifiedBy>Alan Baker</cp:lastModifiedBy>
  <cp:revision>40</cp:revision>
  <cp:lastPrinted>1904-01-01T00:00:00Z</cp:lastPrinted>
  <dcterms:created xsi:type="dcterms:W3CDTF">2019-05-02T11:23:38Z</dcterms:created>
  <dcterms:modified xsi:type="dcterms:W3CDTF">2019-07-12T11:29:28Z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2057</vt:i4>
  </property>
  <property fmtid="{D5CDD505-2E9C-101B-9397-08002B2CF9AE}" pid="3" name="EktQuickLink">
    <vt:lpwstr>DownloadAsset.aspx?id=4762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>&amp;lt;p&amp;gt;Microsoft Powerpoint template for Rotherham Foundation Trust&amp;lt;/p&amp;gt;</vt:lpwstr>
  </property>
  <property fmtid="{D5CDD505-2E9C-101B-9397-08002B2CF9AE}" pid="8" name="EktExpiryType">
    <vt:i4>1</vt:i4>
  </property>
  <property fmtid="{D5CDD505-2E9C-101B-9397-08002B2CF9AE}" pid="9" name="EktDateCreated">
    <vt:lpwstr>21/07/00002011</vt:lpwstr>
  </property>
  <property fmtid="{D5CDD505-2E9C-101B-9397-08002B2CF9AE}" pid="10" name="EktDateModified">
    <vt:filetime>2011-12-09T00:00:00Z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1057792</vt:i4>
  </property>
  <property fmtid="{D5CDD505-2E9C-101B-9397-08002B2CF9AE}" pid="14" name="EktSearchable">
    <vt:i4>1</vt:i4>
  </property>
  <property fmtid="{D5CDD505-2E9C-101B-9397-08002B2CF9AE}" pid="15" name="EktEDescription">
    <vt:lpwstr>Summary &amp;lt;p&amp;gt;Microsoft Powerpoint template for Rotherham Foundation Trust&amp;lt;/p&amp;gt;</vt:lpwstr>
  </property>
  <property fmtid="{D5CDD505-2E9C-101B-9397-08002B2CF9AE}" pid="16" name="ContentTypeId">
    <vt:lpwstr>0x010100D9D0C29A611F08498B269C414ADB9994</vt:lpwstr>
  </property>
  <property fmtid="{D5CDD505-2E9C-101B-9397-08002B2CF9AE}" pid="17" name="TaxKeyword">
    <vt:lpwstr>90;#TRFT Powerpojnt Template|9e501df2-40fe-47e6-b753-c27cd3b8f4fa</vt:lpwstr>
  </property>
  <property fmtid="{D5CDD505-2E9C-101B-9397-08002B2CF9AE}" pid="18" name="ResponsibleTeam">
    <vt:lpwstr/>
  </property>
</Properties>
</file>